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58" r:id="rId5"/>
    <p:sldId id="266" r:id="rId6"/>
    <p:sldId id="259" r:id="rId7"/>
    <p:sldId id="268" r:id="rId8"/>
    <p:sldId id="267" r:id="rId9"/>
    <p:sldId id="260" r:id="rId10"/>
    <p:sldId id="261" r:id="rId11"/>
    <p:sldId id="269" r:id="rId12"/>
    <p:sldId id="262" r:id="rId13"/>
    <p:sldId id="272" r:id="rId14"/>
    <p:sldId id="271"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62972F-EF63-4A76-A940-A108DF63D74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9064F11-5283-47BC-B169-17B146026612}">
      <dgm:prSet custT="1"/>
      <dgm:spPr>
        <a:scene3d>
          <a:camera prst="orthographicFront"/>
          <a:lightRig rig="threePt" dir="t"/>
        </a:scene3d>
        <a:sp3d>
          <a:bevelT w="165100" prst="coolSlant"/>
        </a:sp3d>
      </dgm:spPr>
      <dgm:t>
        <a:bodyPr/>
        <a:lstStyle/>
        <a:p>
          <a:pPr rtl="0"/>
          <a:r>
            <a:rPr lang="es-CO" sz="2000" dirty="0" smtClean="0"/>
            <a:t>Con todo eso, Jehová quiso quebrantarlo, sujetándole a padecimiento. Cuando [Dios el Padre] haya puesto su vida [de Jesús] en expiación por el pecado. . . verá el fruto de la aflicción de su alma, y quedará satisfecho. </a:t>
          </a:r>
          <a:r>
            <a:rPr lang="es-CO" sz="2000" b="1" dirty="0" smtClean="0">
              <a:solidFill>
                <a:srgbClr val="FF0000"/>
              </a:solidFill>
            </a:rPr>
            <a:t>Isaías 53:10-11 </a:t>
          </a:r>
          <a:endParaRPr lang="es-CO" sz="2000" b="1" dirty="0">
            <a:solidFill>
              <a:srgbClr val="FF0000"/>
            </a:solidFill>
          </a:endParaRPr>
        </a:p>
      </dgm:t>
    </dgm:pt>
    <dgm:pt modelId="{0679CDEE-A587-46DE-8F72-7DD77A1611A7}" type="parTrans" cxnId="{157C8F83-6EA6-44DB-94C1-A0195A8477DD}">
      <dgm:prSet/>
      <dgm:spPr/>
      <dgm:t>
        <a:bodyPr/>
        <a:lstStyle/>
        <a:p>
          <a:endParaRPr lang="es-CO"/>
        </a:p>
      </dgm:t>
    </dgm:pt>
    <dgm:pt modelId="{758C487B-5B56-4B11-B0B7-D07617CACC40}" type="sibTrans" cxnId="{157C8F83-6EA6-44DB-94C1-A0195A8477DD}">
      <dgm:prSet/>
      <dgm:spPr/>
      <dgm:t>
        <a:bodyPr/>
        <a:lstStyle/>
        <a:p>
          <a:endParaRPr lang="es-CO"/>
        </a:p>
      </dgm:t>
    </dgm:pt>
    <dgm:pt modelId="{1AD799B1-C3E0-41C3-B3F6-8A2DA3E3FAD1}">
      <dgm:prSet custT="1"/>
      <dgm:spPr>
        <a:scene3d>
          <a:camera prst="orthographicFront"/>
          <a:lightRig rig="threePt" dir="t"/>
        </a:scene3d>
        <a:sp3d>
          <a:bevelT w="165100" prst="coolSlant"/>
        </a:sp3d>
      </dgm:spPr>
      <dgm:t>
        <a:bodyPr/>
        <a:lstStyle/>
        <a:p>
          <a:pPr rtl="0"/>
          <a:r>
            <a:rPr lang="es-CO" sz="2400" dirty="0" smtClean="0"/>
            <a:t>Cuando Jesús hubo tomado el vinagre, dijo: Consumado es. Y habiendo inclinado la cabeza entregó el espíritu. </a:t>
          </a:r>
          <a:r>
            <a:rPr lang="es-CO" sz="2400" dirty="0" smtClean="0">
              <a:solidFill>
                <a:srgbClr val="FF0000"/>
              </a:solidFill>
            </a:rPr>
            <a:t>Juan 19:30 </a:t>
          </a:r>
          <a:endParaRPr lang="es-CO" sz="2400" dirty="0">
            <a:solidFill>
              <a:srgbClr val="FF0000"/>
            </a:solidFill>
          </a:endParaRPr>
        </a:p>
      </dgm:t>
    </dgm:pt>
    <dgm:pt modelId="{D14F0A7D-BFF2-405C-805E-9A3A1F6BC239}" type="parTrans" cxnId="{9030CA2D-3815-4C75-BA4C-77E483BF92B8}">
      <dgm:prSet/>
      <dgm:spPr/>
      <dgm:t>
        <a:bodyPr/>
        <a:lstStyle/>
        <a:p>
          <a:endParaRPr lang="es-CO"/>
        </a:p>
      </dgm:t>
    </dgm:pt>
    <dgm:pt modelId="{6B97188C-5BAA-4C46-8DDC-50DDBBD19300}" type="sibTrans" cxnId="{9030CA2D-3815-4C75-BA4C-77E483BF92B8}">
      <dgm:prSet/>
      <dgm:spPr/>
      <dgm:t>
        <a:bodyPr/>
        <a:lstStyle/>
        <a:p>
          <a:endParaRPr lang="es-CO"/>
        </a:p>
      </dgm:t>
    </dgm:pt>
    <dgm:pt modelId="{C6FBCAC2-E434-47D8-A2EF-9EEB5CC2D0B5}">
      <dgm:prSet custT="1"/>
      <dgm:spPr>
        <a:scene3d>
          <a:camera prst="orthographicFront"/>
          <a:lightRig rig="threePt" dir="t"/>
        </a:scene3d>
        <a:sp3d>
          <a:bevelT w="165100" prst="coolSlant"/>
        </a:sp3d>
      </dgm:spPr>
      <dgm:t>
        <a:bodyPr/>
        <a:lstStyle/>
        <a:p>
          <a:pPr rtl="0"/>
          <a:r>
            <a:rPr lang="es-CO" sz="1800" dirty="0" smtClean="0"/>
            <a:t>La frase "consumado es" era una expresión usada en Roma en el tiempo de Cristo para referirse a una deuda que había sido cancelada. Cuando Jesús dijo estas palabras al morir, estaba diciendo que él había hecho el perfecto, completo y último pago por el pecado. </a:t>
          </a:r>
        </a:p>
        <a:p>
          <a:pPr rtl="0"/>
          <a:r>
            <a:rPr lang="es-CO" sz="1800" b="1" dirty="0" smtClean="0">
              <a:solidFill>
                <a:srgbClr val="FF0000"/>
              </a:solidFill>
            </a:rPr>
            <a:t>(Vea también Colosenses 2:13,14) </a:t>
          </a:r>
          <a:endParaRPr lang="es-CO" sz="1800" b="1" dirty="0">
            <a:solidFill>
              <a:srgbClr val="FF0000"/>
            </a:solidFill>
          </a:endParaRPr>
        </a:p>
      </dgm:t>
    </dgm:pt>
    <dgm:pt modelId="{8B08DC11-98C1-4D4A-9B66-B6B14CCDB45D}" type="parTrans" cxnId="{69ADC5B8-7718-47F7-81D0-B0D8EC8241F9}">
      <dgm:prSet/>
      <dgm:spPr/>
      <dgm:t>
        <a:bodyPr/>
        <a:lstStyle/>
        <a:p>
          <a:endParaRPr lang="es-CO"/>
        </a:p>
      </dgm:t>
    </dgm:pt>
    <dgm:pt modelId="{C2F7F3B6-ABDD-4E06-9FF6-896F0D33903F}" type="sibTrans" cxnId="{69ADC5B8-7718-47F7-81D0-B0D8EC8241F9}">
      <dgm:prSet/>
      <dgm:spPr/>
      <dgm:t>
        <a:bodyPr/>
        <a:lstStyle/>
        <a:p>
          <a:endParaRPr lang="es-CO"/>
        </a:p>
      </dgm:t>
    </dgm:pt>
    <dgm:pt modelId="{E32D92EE-0000-46E8-A355-51D98AC6D5A0}" type="pres">
      <dgm:prSet presAssocID="{0762972F-EF63-4A76-A940-A108DF63D74B}" presName="Name0" presStyleCnt="0">
        <dgm:presLayoutVars>
          <dgm:chMax val="7"/>
          <dgm:dir/>
          <dgm:animLvl val="lvl"/>
          <dgm:resizeHandles val="exact"/>
        </dgm:presLayoutVars>
      </dgm:prSet>
      <dgm:spPr/>
      <dgm:t>
        <a:bodyPr/>
        <a:lstStyle/>
        <a:p>
          <a:endParaRPr lang="es-CO"/>
        </a:p>
      </dgm:t>
    </dgm:pt>
    <dgm:pt modelId="{8AF4E954-CB4D-45F6-9DBE-8AC917271D9F}" type="pres">
      <dgm:prSet presAssocID="{89064F11-5283-47BC-B169-17B146026612}" presName="circle1" presStyleLbl="node1" presStyleIdx="0" presStyleCnt="3"/>
      <dgm:spPr>
        <a:blipFill rotWithShape="0">
          <a:blip xmlns:r="http://schemas.openxmlformats.org/officeDocument/2006/relationships" r:embed="rId1"/>
          <a:stretch>
            <a:fillRect/>
          </a:stretch>
        </a:blipFill>
        <a:scene3d>
          <a:camera prst="orthographicFront"/>
          <a:lightRig rig="threePt" dir="t"/>
        </a:scene3d>
        <a:sp3d>
          <a:bevelT w="165100" prst="coolSlant"/>
        </a:sp3d>
      </dgm:spPr>
    </dgm:pt>
    <dgm:pt modelId="{E6B3A982-FAE1-4264-B7E5-D9843B945BB0}" type="pres">
      <dgm:prSet presAssocID="{89064F11-5283-47BC-B169-17B146026612}" presName="space" presStyleCnt="0"/>
      <dgm:spPr>
        <a:scene3d>
          <a:camera prst="orthographicFront"/>
          <a:lightRig rig="threePt" dir="t"/>
        </a:scene3d>
        <a:sp3d>
          <a:bevelT w="165100" prst="coolSlant"/>
        </a:sp3d>
      </dgm:spPr>
    </dgm:pt>
    <dgm:pt modelId="{AD99902A-196A-45C2-B556-7DF54E515BA1}" type="pres">
      <dgm:prSet presAssocID="{89064F11-5283-47BC-B169-17B146026612}" presName="rect1" presStyleLbl="alignAcc1" presStyleIdx="0" presStyleCnt="3"/>
      <dgm:spPr/>
      <dgm:t>
        <a:bodyPr/>
        <a:lstStyle/>
        <a:p>
          <a:endParaRPr lang="es-CO"/>
        </a:p>
      </dgm:t>
    </dgm:pt>
    <dgm:pt modelId="{0FED1648-8068-4330-A4F6-45307827AEC8}" type="pres">
      <dgm:prSet presAssocID="{1AD799B1-C3E0-41C3-B3F6-8A2DA3E3FAD1}" presName="vertSpace2" presStyleLbl="node1" presStyleIdx="0" presStyleCnt="3"/>
      <dgm:spPr>
        <a:scene3d>
          <a:camera prst="orthographicFront"/>
          <a:lightRig rig="threePt" dir="t"/>
        </a:scene3d>
        <a:sp3d>
          <a:bevelT w="165100" prst="coolSlant"/>
        </a:sp3d>
      </dgm:spPr>
    </dgm:pt>
    <dgm:pt modelId="{9D7B0F6C-69AF-49CA-BB54-E77DA453AE2A}" type="pres">
      <dgm:prSet presAssocID="{1AD799B1-C3E0-41C3-B3F6-8A2DA3E3FAD1}" presName="circle2" presStyleLbl="node1" presStyleIdx="1" presStyleCnt="3"/>
      <dgm:spPr>
        <a:blipFill rotWithShape="0">
          <a:blip xmlns:r="http://schemas.openxmlformats.org/officeDocument/2006/relationships" r:embed="rId2"/>
          <a:stretch>
            <a:fillRect/>
          </a:stretch>
        </a:blipFill>
        <a:scene3d>
          <a:camera prst="orthographicFront"/>
          <a:lightRig rig="threePt" dir="t"/>
        </a:scene3d>
        <a:sp3d>
          <a:bevelT w="165100" prst="coolSlant"/>
        </a:sp3d>
      </dgm:spPr>
    </dgm:pt>
    <dgm:pt modelId="{7C7B8F00-2F4B-422F-8BA5-57D3616AA74D}" type="pres">
      <dgm:prSet presAssocID="{1AD799B1-C3E0-41C3-B3F6-8A2DA3E3FAD1}" presName="rect2" presStyleLbl="alignAcc1" presStyleIdx="1" presStyleCnt="3"/>
      <dgm:spPr/>
      <dgm:t>
        <a:bodyPr/>
        <a:lstStyle/>
        <a:p>
          <a:endParaRPr lang="es-CO"/>
        </a:p>
      </dgm:t>
    </dgm:pt>
    <dgm:pt modelId="{D6E7B484-B596-4FD3-BC26-FE15548019E3}" type="pres">
      <dgm:prSet presAssocID="{C6FBCAC2-E434-47D8-A2EF-9EEB5CC2D0B5}" presName="vertSpace3" presStyleLbl="node1" presStyleIdx="1" presStyleCnt="3"/>
      <dgm:spPr>
        <a:scene3d>
          <a:camera prst="orthographicFront"/>
          <a:lightRig rig="threePt" dir="t"/>
        </a:scene3d>
        <a:sp3d>
          <a:bevelT w="165100" prst="coolSlant"/>
        </a:sp3d>
      </dgm:spPr>
    </dgm:pt>
    <dgm:pt modelId="{0BA30024-FBDB-4833-BEDE-976709074211}" type="pres">
      <dgm:prSet presAssocID="{C6FBCAC2-E434-47D8-A2EF-9EEB5CC2D0B5}" presName="circle3" presStyleLbl="node1" presStyleIdx="2" presStyleCnt="3" custScaleX="2778"/>
      <dgm:spPr>
        <a:scene3d>
          <a:camera prst="orthographicFront"/>
          <a:lightRig rig="threePt" dir="t"/>
        </a:scene3d>
        <a:sp3d>
          <a:bevelT w="165100" prst="coolSlant"/>
        </a:sp3d>
      </dgm:spPr>
    </dgm:pt>
    <dgm:pt modelId="{53AEE2A1-3D9B-429D-A09C-B434DEBD78CE}" type="pres">
      <dgm:prSet presAssocID="{C6FBCAC2-E434-47D8-A2EF-9EEB5CC2D0B5}" presName="rect3" presStyleLbl="alignAcc1" presStyleIdx="2" presStyleCnt="3"/>
      <dgm:spPr/>
      <dgm:t>
        <a:bodyPr/>
        <a:lstStyle/>
        <a:p>
          <a:endParaRPr lang="es-CO"/>
        </a:p>
      </dgm:t>
    </dgm:pt>
    <dgm:pt modelId="{FAC30E84-BEA8-4435-B4C7-85CB9C66E70E}" type="pres">
      <dgm:prSet presAssocID="{89064F11-5283-47BC-B169-17B146026612}" presName="rect1ParTxNoCh" presStyleLbl="alignAcc1" presStyleIdx="2" presStyleCnt="3">
        <dgm:presLayoutVars>
          <dgm:chMax val="1"/>
          <dgm:bulletEnabled val="1"/>
        </dgm:presLayoutVars>
      </dgm:prSet>
      <dgm:spPr/>
      <dgm:t>
        <a:bodyPr/>
        <a:lstStyle/>
        <a:p>
          <a:endParaRPr lang="es-CO"/>
        </a:p>
      </dgm:t>
    </dgm:pt>
    <dgm:pt modelId="{2683C549-0C70-4754-BFD6-8882223B2AE6}" type="pres">
      <dgm:prSet presAssocID="{1AD799B1-C3E0-41C3-B3F6-8A2DA3E3FAD1}" presName="rect2ParTxNoCh" presStyleLbl="alignAcc1" presStyleIdx="2" presStyleCnt="3">
        <dgm:presLayoutVars>
          <dgm:chMax val="1"/>
          <dgm:bulletEnabled val="1"/>
        </dgm:presLayoutVars>
      </dgm:prSet>
      <dgm:spPr/>
      <dgm:t>
        <a:bodyPr/>
        <a:lstStyle/>
        <a:p>
          <a:endParaRPr lang="es-CO"/>
        </a:p>
      </dgm:t>
    </dgm:pt>
    <dgm:pt modelId="{87F0A9B1-2407-42A6-8A4C-7CAEE113C178}" type="pres">
      <dgm:prSet presAssocID="{C6FBCAC2-E434-47D8-A2EF-9EEB5CC2D0B5}" presName="rect3ParTxNoCh" presStyleLbl="alignAcc1" presStyleIdx="2" presStyleCnt="3">
        <dgm:presLayoutVars>
          <dgm:chMax val="1"/>
          <dgm:bulletEnabled val="1"/>
        </dgm:presLayoutVars>
      </dgm:prSet>
      <dgm:spPr/>
      <dgm:t>
        <a:bodyPr/>
        <a:lstStyle/>
        <a:p>
          <a:endParaRPr lang="es-CO"/>
        </a:p>
      </dgm:t>
    </dgm:pt>
  </dgm:ptLst>
  <dgm:cxnLst>
    <dgm:cxn modelId="{157C8F83-6EA6-44DB-94C1-A0195A8477DD}" srcId="{0762972F-EF63-4A76-A940-A108DF63D74B}" destId="{89064F11-5283-47BC-B169-17B146026612}" srcOrd="0" destOrd="0" parTransId="{0679CDEE-A587-46DE-8F72-7DD77A1611A7}" sibTransId="{758C487B-5B56-4B11-B0B7-D07617CACC40}"/>
    <dgm:cxn modelId="{D903DB67-FDE9-4815-AC8E-5F43B89EDC4F}" type="presOf" srcId="{1AD799B1-C3E0-41C3-B3F6-8A2DA3E3FAD1}" destId="{2683C549-0C70-4754-BFD6-8882223B2AE6}" srcOrd="1" destOrd="0" presId="urn:microsoft.com/office/officeart/2005/8/layout/target3"/>
    <dgm:cxn modelId="{9030CA2D-3815-4C75-BA4C-77E483BF92B8}" srcId="{0762972F-EF63-4A76-A940-A108DF63D74B}" destId="{1AD799B1-C3E0-41C3-B3F6-8A2DA3E3FAD1}" srcOrd="1" destOrd="0" parTransId="{D14F0A7D-BFF2-405C-805E-9A3A1F6BC239}" sibTransId="{6B97188C-5BAA-4C46-8DDC-50DDBBD19300}"/>
    <dgm:cxn modelId="{E3A4344F-86B8-4FA6-AD6E-98AEAC391B94}" type="presOf" srcId="{C6FBCAC2-E434-47D8-A2EF-9EEB5CC2D0B5}" destId="{87F0A9B1-2407-42A6-8A4C-7CAEE113C178}" srcOrd="1" destOrd="0" presId="urn:microsoft.com/office/officeart/2005/8/layout/target3"/>
    <dgm:cxn modelId="{EF38549E-585D-4273-ADFD-061256CE0876}" type="presOf" srcId="{89064F11-5283-47BC-B169-17B146026612}" destId="{AD99902A-196A-45C2-B556-7DF54E515BA1}" srcOrd="0" destOrd="0" presId="urn:microsoft.com/office/officeart/2005/8/layout/target3"/>
    <dgm:cxn modelId="{62125E6C-0084-44D7-8689-BB1F725C11FC}" type="presOf" srcId="{C6FBCAC2-E434-47D8-A2EF-9EEB5CC2D0B5}" destId="{53AEE2A1-3D9B-429D-A09C-B434DEBD78CE}" srcOrd="0" destOrd="0" presId="urn:microsoft.com/office/officeart/2005/8/layout/target3"/>
    <dgm:cxn modelId="{69ADC5B8-7718-47F7-81D0-B0D8EC8241F9}" srcId="{0762972F-EF63-4A76-A940-A108DF63D74B}" destId="{C6FBCAC2-E434-47D8-A2EF-9EEB5CC2D0B5}" srcOrd="2" destOrd="0" parTransId="{8B08DC11-98C1-4D4A-9B66-B6B14CCDB45D}" sibTransId="{C2F7F3B6-ABDD-4E06-9FF6-896F0D33903F}"/>
    <dgm:cxn modelId="{8250BC35-A6AB-47EB-81D7-98AD097702DC}" type="presOf" srcId="{1AD799B1-C3E0-41C3-B3F6-8A2DA3E3FAD1}" destId="{7C7B8F00-2F4B-422F-8BA5-57D3616AA74D}" srcOrd="0" destOrd="0" presId="urn:microsoft.com/office/officeart/2005/8/layout/target3"/>
    <dgm:cxn modelId="{10314A9E-C959-426F-AD06-FE12DE153851}" type="presOf" srcId="{0762972F-EF63-4A76-A940-A108DF63D74B}" destId="{E32D92EE-0000-46E8-A355-51D98AC6D5A0}" srcOrd="0" destOrd="0" presId="urn:microsoft.com/office/officeart/2005/8/layout/target3"/>
    <dgm:cxn modelId="{69F58CE0-84AE-49C4-B6AA-339F54F84A5F}" type="presOf" srcId="{89064F11-5283-47BC-B169-17B146026612}" destId="{FAC30E84-BEA8-4435-B4C7-85CB9C66E70E}" srcOrd="1" destOrd="0" presId="urn:microsoft.com/office/officeart/2005/8/layout/target3"/>
    <dgm:cxn modelId="{905760DF-C748-45EF-80C9-7373EC62FA05}" type="presParOf" srcId="{E32D92EE-0000-46E8-A355-51D98AC6D5A0}" destId="{8AF4E954-CB4D-45F6-9DBE-8AC917271D9F}" srcOrd="0" destOrd="0" presId="urn:microsoft.com/office/officeart/2005/8/layout/target3"/>
    <dgm:cxn modelId="{C7D30E49-1730-47A1-AA23-81800E0DCE98}" type="presParOf" srcId="{E32D92EE-0000-46E8-A355-51D98AC6D5A0}" destId="{E6B3A982-FAE1-4264-B7E5-D9843B945BB0}" srcOrd="1" destOrd="0" presId="urn:microsoft.com/office/officeart/2005/8/layout/target3"/>
    <dgm:cxn modelId="{BC7CFFFF-5384-4CEF-9D92-2D893F4BDF98}" type="presParOf" srcId="{E32D92EE-0000-46E8-A355-51D98AC6D5A0}" destId="{AD99902A-196A-45C2-B556-7DF54E515BA1}" srcOrd="2" destOrd="0" presId="urn:microsoft.com/office/officeart/2005/8/layout/target3"/>
    <dgm:cxn modelId="{A0C1AD03-75FD-4D60-B8F3-D3048860B4CB}" type="presParOf" srcId="{E32D92EE-0000-46E8-A355-51D98AC6D5A0}" destId="{0FED1648-8068-4330-A4F6-45307827AEC8}" srcOrd="3" destOrd="0" presId="urn:microsoft.com/office/officeart/2005/8/layout/target3"/>
    <dgm:cxn modelId="{2C74B005-D903-40FA-ACBF-EF2AA3CCBA4A}" type="presParOf" srcId="{E32D92EE-0000-46E8-A355-51D98AC6D5A0}" destId="{9D7B0F6C-69AF-49CA-BB54-E77DA453AE2A}" srcOrd="4" destOrd="0" presId="urn:microsoft.com/office/officeart/2005/8/layout/target3"/>
    <dgm:cxn modelId="{B6A8E6CA-3560-4359-9B07-8D171899A8C3}" type="presParOf" srcId="{E32D92EE-0000-46E8-A355-51D98AC6D5A0}" destId="{7C7B8F00-2F4B-422F-8BA5-57D3616AA74D}" srcOrd="5" destOrd="0" presId="urn:microsoft.com/office/officeart/2005/8/layout/target3"/>
    <dgm:cxn modelId="{F392CFA0-DE80-44B1-B314-65944D6455AA}" type="presParOf" srcId="{E32D92EE-0000-46E8-A355-51D98AC6D5A0}" destId="{D6E7B484-B596-4FD3-BC26-FE15548019E3}" srcOrd="6" destOrd="0" presId="urn:microsoft.com/office/officeart/2005/8/layout/target3"/>
    <dgm:cxn modelId="{1D5A25FC-9B4B-4A09-87E0-76540A2041C5}" type="presParOf" srcId="{E32D92EE-0000-46E8-A355-51D98AC6D5A0}" destId="{0BA30024-FBDB-4833-BEDE-976709074211}" srcOrd="7" destOrd="0" presId="urn:microsoft.com/office/officeart/2005/8/layout/target3"/>
    <dgm:cxn modelId="{B7F42979-989E-4509-95B3-53945265BF11}" type="presParOf" srcId="{E32D92EE-0000-46E8-A355-51D98AC6D5A0}" destId="{53AEE2A1-3D9B-429D-A09C-B434DEBD78CE}" srcOrd="8" destOrd="0" presId="urn:microsoft.com/office/officeart/2005/8/layout/target3"/>
    <dgm:cxn modelId="{D3EDA39E-7AED-4709-82F9-EBF525220FE0}" type="presParOf" srcId="{E32D92EE-0000-46E8-A355-51D98AC6D5A0}" destId="{FAC30E84-BEA8-4435-B4C7-85CB9C66E70E}" srcOrd="9" destOrd="0" presId="urn:microsoft.com/office/officeart/2005/8/layout/target3"/>
    <dgm:cxn modelId="{CDA8D1ED-176B-4200-85F2-672E330B228C}" type="presParOf" srcId="{E32D92EE-0000-46E8-A355-51D98AC6D5A0}" destId="{2683C549-0C70-4754-BFD6-8882223B2AE6}" srcOrd="10" destOrd="0" presId="urn:microsoft.com/office/officeart/2005/8/layout/target3"/>
    <dgm:cxn modelId="{114812D7-A1D3-491B-B2B5-561A0EE28A2B}" type="presParOf" srcId="{E32D92EE-0000-46E8-A355-51D98AC6D5A0}" destId="{87F0A9B1-2407-42A6-8A4C-7CAEE113C178}"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4E954-CB4D-45F6-9DBE-8AC917271D9F}">
      <dsp:nvSpPr>
        <dsp:cNvPr id="0" name=""/>
        <dsp:cNvSpPr/>
      </dsp:nvSpPr>
      <dsp:spPr>
        <a:xfrm>
          <a:off x="0" y="48344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sp>
    <dsp:sp modelId="{AD99902A-196A-45C2-B556-7DF54E515BA1}">
      <dsp:nvSpPr>
        <dsp:cNvPr id="0" name=""/>
        <dsp:cNvSpPr/>
      </dsp:nvSpPr>
      <dsp:spPr>
        <a:xfrm>
          <a:off x="2468880" y="48344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Con todo eso, Jehová quiso quebrantarlo, sujetándole a padecimiento. Cuando [Dios el Padre] haya puesto su vida [de Jesús] en expiación por el pecado. . . verá el fruto de la aflicción de su alma, y quedará satisfecho. </a:t>
          </a:r>
          <a:r>
            <a:rPr lang="es-CO" sz="2000" b="1" kern="1200" dirty="0" smtClean="0">
              <a:solidFill>
                <a:srgbClr val="FF0000"/>
              </a:solidFill>
            </a:rPr>
            <a:t>Isaías 53:10-11 </a:t>
          </a:r>
          <a:endParaRPr lang="es-CO" sz="2000" b="1" kern="1200" dirty="0">
            <a:solidFill>
              <a:srgbClr val="FF0000"/>
            </a:solidFill>
          </a:endParaRPr>
        </a:p>
      </dsp:txBody>
      <dsp:txXfrm>
        <a:off x="2468880" y="483447"/>
        <a:ext cx="5760719" cy="1481331"/>
      </dsp:txXfrm>
    </dsp:sp>
    <dsp:sp modelId="{9D7B0F6C-69AF-49CA-BB54-E77DA453AE2A}">
      <dsp:nvSpPr>
        <dsp:cNvPr id="0" name=""/>
        <dsp:cNvSpPr/>
      </dsp:nvSpPr>
      <dsp:spPr>
        <a:xfrm>
          <a:off x="864109" y="1964779"/>
          <a:ext cx="3209540" cy="3209540"/>
        </a:xfrm>
        <a:prstGeom prst="pie">
          <a:avLst>
            <a:gd name="adj1" fmla="val 5400000"/>
            <a:gd name="adj2" fmla="val 1620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sp>
    <dsp:sp modelId="{7C7B8F00-2F4B-422F-8BA5-57D3616AA74D}">
      <dsp:nvSpPr>
        <dsp:cNvPr id="0" name=""/>
        <dsp:cNvSpPr/>
      </dsp:nvSpPr>
      <dsp:spPr>
        <a:xfrm>
          <a:off x="2468880" y="1964779"/>
          <a:ext cx="5760719" cy="320954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Cuando Jesús hubo tomado el vinagre, dijo: Consumado es. Y habiendo inclinado la cabeza entregó el espíritu. </a:t>
          </a:r>
          <a:r>
            <a:rPr lang="es-CO" sz="2400" kern="1200" dirty="0" smtClean="0">
              <a:solidFill>
                <a:srgbClr val="FF0000"/>
              </a:solidFill>
            </a:rPr>
            <a:t>Juan 19:30 </a:t>
          </a:r>
          <a:endParaRPr lang="es-CO" sz="2400" kern="1200" dirty="0">
            <a:solidFill>
              <a:srgbClr val="FF0000"/>
            </a:solidFill>
          </a:endParaRPr>
        </a:p>
      </dsp:txBody>
      <dsp:txXfrm>
        <a:off x="2468880" y="1964779"/>
        <a:ext cx="5760719" cy="1481326"/>
      </dsp:txXfrm>
    </dsp:sp>
    <dsp:sp modelId="{0BA30024-FBDB-4833-BEDE-976709074211}">
      <dsp:nvSpPr>
        <dsp:cNvPr id="0" name=""/>
        <dsp:cNvSpPr/>
      </dsp:nvSpPr>
      <dsp:spPr>
        <a:xfrm>
          <a:off x="1728216" y="2726017"/>
          <a:ext cx="41151" cy="148132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sp>
    <dsp:sp modelId="{53AEE2A1-3D9B-429D-A09C-B434DEBD78CE}">
      <dsp:nvSpPr>
        <dsp:cNvPr id="0" name=""/>
        <dsp:cNvSpPr/>
      </dsp:nvSpPr>
      <dsp:spPr>
        <a:xfrm>
          <a:off x="2468880" y="3446105"/>
          <a:ext cx="5760719" cy="148132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La frase "consumado es" era una expresión usada en Roma en el tiempo de Cristo para referirse a una deuda que había sido cancelada. Cuando Jesús dijo estas palabras al morir, estaba diciendo que él había hecho el perfecto, completo y último pago por el pecado. </a:t>
          </a:r>
        </a:p>
        <a:p>
          <a:pPr lvl="0" algn="ctr" defTabSz="800100" rtl="0">
            <a:lnSpc>
              <a:spcPct val="90000"/>
            </a:lnSpc>
            <a:spcBef>
              <a:spcPct val="0"/>
            </a:spcBef>
            <a:spcAft>
              <a:spcPct val="35000"/>
            </a:spcAft>
          </a:pPr>
          <a:r>
            <a:rPr lang="es-CO" sz="1800" b="1" kern="1200" dirty="0" smtClean="0">
              <a:solidFill>
                <a:srgbClr val="FF0000"/>
              </a:solidFill>
            </a:rPr>
            <a:t>(Vea también Colosenses 2:13,14) </a:t>
          </a:r>
          <a:endParaRPr lang="es-CO" sz="1800" b="1" kern="1200" dirty="0">
            <a:solidFill>
              <a:srgbClr val="FF0000"/>
            </a:solidFill>
          </a:endParaRPr>
        </a:p>
      </dsp:txBody>
      <dsp:txXfrm>
        <a:off x="2468880" y="3446105"/>
        <a:ext cx="5760719" cy="1481326"/>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15/05/2016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620688"/>
            <a:ext cx="7772400" cy="1470025"/>
          </a:xfrm>
        </p:spPr>
        <p:txBody>
          <a:bodyPr/>
          <a:lstStyle/>
          <a:p>
            <a:r>
              <a:rPr lang="es-CO" b="1" dirty="0" smtClean="0">
                <a:solidFill>
                  <a:srgbClr val="002060"/>
                </a:solidFill>
                <a:latin typeface="Algerian" pitchFamily="82" charset="0"/>
              </a:rPr>
              <a:t>CRISTO NUESTRO FIADOR</a:t>
            </a:r>
            <a:endParaRPr lang="es-CO" b="1" dirty="0">
              <a:solidFill>
                <a:srgbClr val="002060"/>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9995" y="1916832"/>
            <a:ext cx="4968552" cy="3763094"/>
          </a:xfrm>
          <a:prstGeom prst="rect">
            <a:avLst/>
          </a:prstGeom>
          <a:noFill/>
          <a:ln>
            <a:noFill/>
          </a:ln>
          <a:effectLst/>
          <a:scene3d>
            <a:camera prst="orthographicFron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667436" y="3837619"/>
            <a:ext cx="457200" cy="4968552"/>
          </a:xfrm>
          <a:prstGeom prst="flowChartCol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rgbClr val="FF0000"/>
              </a:solidFill>
            </a:endParaRPr>
          </a:p>
        </p:txBody>
      </p:sp>
    </p:spTree>
    <p:extLst>
      <p:ext uri="{BB962C8B-B14F-4D97-AF65-F5344CB8AC3E}">
        <p14:creationId xmlns:p14="http://schemas.microsoft.com/office/powerpoint/2010/main" val="398283829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prst="slope"/>
          </a:sp3d>
        </p:spPr>
        <p:txBody>
          <a:bodyPr>
            <a:normAutofit fontScale="90000"/>
          </a:bodyPr>
          <a:lstStyle/>
          <a:p>
            <a:r>
              <a:rPr lang="es-CO" b="1" i="1" dirty="0" smtClean="0"/>
              <a:t/>
            </a:r>
            <a:br>
              <a:rPr lang="es-CO" b="1" i="1" dirty="0" smtClean="0"/>
            </a:br>
            <a:r>
              <a:rPr lang="es-CO" b="1" i="1" dirty="0"/>
              <a:t/>
            </a:r>
            <a:br>
              <a:rPr lang="es-CO" b="1" i="1" dirty="0"/>
            </a:br>
            <a:r>
              <a:rPr lang="es-CO" b="1" i="1" dirty="0" smtClean="0"/>
              <a:t/>
            </a:r>
            <a:br>
              <a:rPr lang="es-CO" b="1" i="1" dirty="0" smtClean="0"/>
            </a:br>
            <a:r>
              <a:rPr lang="es-CO" b="1" i="1" dirty="0" smtClean="0"/>
              <a:t>CRISTO </a:t>
            </a:r>
            <a:r>
              <a:rPr lang="es-CO" b="1" i="1" dirty="0"/>
              <a:t>LLEVO NUESTROS PECADOS SOBRE SI MISMO</a:t>
            </a:r>
            <a:r>
              <a:rPr lang="es-CO" dirty="0"/>
              <a:t/>
            </a:r>
            <a:br>
              <a:rPr lang="es-CO" dirty="0"/>
            </a:br>
            <a:r>
              <a:rPr lang="es-CO" dirty="0"/>
              <a:t/>
            </a:r>
            <a:br>
              <a:rPr lang="es-CO" dirty="0"/>
            </a:br>
            <a:r>
              <a:rPr lang="es-CO" dirty="0"/>
              <a:t/>
            </a:r>
            <a:br>
              <a:rPr lang="es-CO" dirty="0"/>
            </a:br>
            <a:endParaRPr lang="es-CO" dirty="0"/>
          </a:p>
        </p:txBody>
      </p:sp>
      <p:sp>
        <p:nvSpPr>
          <p:cNvPr id="3" name="2 Marcador de contenido"/>
          <p:cNvSpPr>
            <a:spLocks noGrp="1"/>
          </p:cNvSpPr>
          <p:nvPr>
            <p:ph idx="1"/>
          </p:nvPr>
        </p:nvSpPr>
        <p:spPr>
          <a:xfrm>
            <a:off x="467544" y="2636912"/>
            <a:ext cx="4978896" cy="2235523"/>
          </a:xfrm>
        </p:spPr>
        <p:txBody>
          <a:bodyPr>
            <a:normAutofit lnSpcReduction="10000"/>
          </a:bodyPr>
          <a:lstStyle/>
          <a:p>
            <a:pPr marL="0" indent="0">
              <a:buNone/>
            </a:pPr>
            <a:r>
              <a:rPr lang="es-CO" sz="2400" b="1" i="1" u="sng" dirty="0"/>
              <a:t>PASO 1: IMPUTACION</a:t>
            </a:r>
            <a:r>
              <a:rPr lang="es-CO" sz="2400" u="sng" dirty="0"/>
              <a:t> </a:t>
            </a:r>
            <a:endParaRPr lang="es-CO" sz="2400" u="sng" dirty="0" smtClean="0"/>
          </a:p>
          <a:p>
            <a:pPr marL="0" indent="0">
              <a:buNone/>
            </a:pPr>
            <a:r>
              <a:rPr lang="es-CO" sz="2800" dirty="0"/>
              <a:t>El primer paso en la redención del hombre era que Jesucristo llevara los pecados del mundo sobre su propio cuerpo</a:t>
            </a:r>
            <a:r>
              <a:rPr lang="es-CO" sz="2800" dirty="0" smtClean="0"/>
              <a:t>. </a:t>
            </a:r>
            <a:endParaRPr lang="es-CO" sz="2800" dirty="0"/>
          </a:p>
        </p:txBody>
      </p:sp>
      <p:pic>
        <p:nvPicPr>
          <p:cNvPr id="1026" name="Picture 2" descr="http://www.creationism.org/gospel/espanol/pg09aChristCrossS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082898"/>
            <a:ext cx="3124200" cy="3362326"/>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827584" y="5589240"/>
            <a:ext cx="7848872" cy="1200329"/>
          </a:xfrm>
          <a:prstGeom prst="rect">
            <a:avLst/>
          </a:prstGeom>
          <a:solidFill>
            <a:schemeClr val="accent4">
              <a:lumMod val="20000"/>
              <a:lumOff val="80000"/>
            </a:schemeClr>
          </a:solidFill>
          <a:scene3d>
            <a:camera prst="orthographicFront"/>
            <a:lightRig rig="threePt" dir="t"/>
          </a:scene3d>
          <a:sp3d>
            <a:bevelT prst="slope"/>
          </a:sp3d>
        </p:spPr>
        <p:txBody>
          <a:bodyPr wrap="square">
            <a:spAutoFit/>
          </a:bodyPr>
          <a:lstStyle/>
          <a:p>
            <a:pPr algn="ctr"/>
            <a:r>
              <a:rPr lang="es-CO" sz="2400" dirty="0"/>
              <a:t>Cuando Jesús estaba sobre la cruz, Dios tomó todos los pecados de la humanidad (pasados, presentes y futuros) y los puso (imputó) sobre Cristo</a:t>
            </a:r>
            <a:r>
              <a:rPr lang="es-CO" sz="2400" dirty="0" smtClean="0"/>
              <a:t>. </a:t>
            </a:r>
            <a:endParaRPr lang="es-CO" sz="2400" dirty="0"/>
          </a:p>
        </p:txBody>
      </p:sp>
      <p:sp>
        <p:nvSpPr>
          <p:cNvPr id="5" name="4 Rectángulo"/>
          <p:cNvSpPr/>
          <p:nvPr/>
        </p:nvSpPr>
        <p:spPr>
          <a:xfrm>
            <a:off x="827584" y="1556792"/>
            <a:ext cx="7488832" cy="461665"/>
          </a:xfrm>
          <a:prstGeom prst="rect">
            <a:avLst/>
          </a:prstGeom>
        </p:spPr>
        <p:txBody>
          <a:bodyPr wrap="square">
            <a:spAutoFit/>
          </a:bodyPr>
          <a:lstStyle/>
          <a:p>
            <a:r>
              <a:rPr lang="es-CO" sz="2400" b="1" dirty="0"/>
              <a:t>Al </a:t>
            </a:r>
            <a:r>
              <a:rPr lang="es-CO" sz="2400" b="1" dirty="0" smtClean="0"/>
              <a:t>constituirse </a:t>
            </a:r>
            <a:r>
              <a:rPr lang="es-CO" sz="2400" b="1" dirty="0"/>
              <a:t>Cristo en nuestro fiador, dio tres </a:t>
            </a:r>
            <a:r>
              <a:rPr lang="es-CO" sz="2400" b="1" dirty="0" smtClean="0"/>
              <a:t>pasos:</a:t>
            </a:r>
            <a:endParaRPr lang="es-CO" sz="2400" b="1" dirty="0"/>
          </a:p>
        </p:txBody>
      </p:sp>
      <p:sp>
        <p:nvSpPr>
          <p:cNvPr id="6" name="5 Rectángulo"/>
          <p:cNvSpPr/>
          <p:nvPr/>
        </p:nvSpPr>
        <p:spPr>
          <a:xfrm>
            <a:off x="5796136" y="2109204"/>
            <a:ext cx="2991591" cy="707886"/>
          </a:xfrm>
          <a:prstGeom prst="rect">
            <a:avLst/>
          </a:prstGeom>
          <a:solidFill>
            <a:schemeClr val="accent4">
              <a:lumMod val="50000"/>
            </a:schemeClr>
          </a:solidFill>
        </p:spPr>
        <p:txBody>
          <a:bodyPr wrap="square">
            <a:spAutoFit/>
          </a:bodyPr>
          <a:lstStyle/>
          <a:p>
            <a:pPr algn="ctr"/>
            <a:r>
              <a:rPr lang="es-CO" sz="2000" b="1" dirty="0">
                <a:solidFill>
                  <a:schemeClr val="bg1"/>
                </a:solidFill>
              </a:rPr>
              <a:t>6000 mil años de </a:t>
            </a:r>
            <a:r>
              <a:rPr lang="es-CO" sz="2000" b="1" dirty="0" smtClean="0">
                <a:solidFill>
                  <a:schemeClr val="bg1"/>
                </a:solidFill>
              </a:rPr>
              <a:t>pecado CS 572.1 </a:t>
            </a:r>
            <a:endParaRPr lang="es-CO" sz="2000" b="1" dirty="0">
              <a:solidFill>
                <a:schemeClr val="bg1"/>
              </a:solidFill>
            </a:endParaRPr>
          </a:p>
        </p:txBody>
      </p:sp>
      <p:sp>
        <p:nvSpPr>
          <p:cNvPr id="7" name="6 Rectángulo"/>
          <p:cNvSpPr/>
          <p:nvPr/>
        </p:nvSpPr>
        <p:spPr>
          <a:xfrm>
            <a:off x="5715460" y="4659829"/>
            <a:ext cx="1344001" cy="523220"/>
          </a:xfrm>
          <a:prstGeom prst="rect">
            <a:avLst/>
          </a:prstGeom>
          <a:solidFill>
            <a:schemeClr val="accent4">
              <a:lumMod val="50000"/>
            </a:schemeClr>
          </a:solidFill>
        </p:spPr>
        <p:txBody>
          <a:bodyPr wrap="square">
            <a:spAutoFit/>
          </a:bodyPr>
          <a:lstStyle/>
          <a:p>
            <a:r>
              <a:rPr lang="es-CO" sz="1400" b="1" dirty="0">
                <a:solidFill>
                  <a:schemeClr val="bg1"/>
                </a:solidFill>
              </a:rPr>
              <a:t>4000 mil </a:t>
            </a:r>
            <a:r>
              <a:rPr lang="es-CO" sz="1400" b="1" dirty="0" smtClean="0">
                <a:solidFill>
                  <a:schemeClr val="bg1"/>
                </a:solidFill>
              </a:rPr>
              <a:t>años. CS 375.p3</a:t>
            </a:r>
            <a:endParaRPr lang="es-CO" sz="1400" b="1" dirty="0">
              <a:solidFill>
                <a:schemeClr val="bg1"/>
              </a:solidFill>
            </a:endParaRPr>
          </a:p>
        </p:txBody>
      </p:sp>
      <p:sp>
        <p:nvSpPr>
          <p:cNvPr id="8" name="7 Rectángulo"/>
          <p:cNvSpPr/>
          <p:nvPr/>
        </p:nvSpPr>
        <p:spPr>
          <a:xfrm>
            <a:off x="7545783" y="4659829"/>
            <a:ext cx="1058666" cy="738664"/>
          </a:xfrm>
          <a:prstGeom prst="rect">
            <a:avLst/>
          </a:prstGeom>
          <a:solidFill>
            <a:schemeClr val="accent4">
              <a:lumMod val="50000"/>
            </a:schemeClr>
          </a:solidFill>
        </p:spPr>
        <p:txBody>
          <a:bodyPr wrap="square">
            <a:spAutoFit/>
          </a:bodyPr>
          <a:lstStyle/>
          <a:p>
            <a:r>
              <a:rPr lang="es-CO" sz="1400" dirty="0">
                <a:solidFill>
                  <a:schemeClr val="bg1"/>
                </a:solidFill>
              </a:rPr>
              <a:t>2000 años 2VC </a:t>
            </a:r>
            <a:r>
              <a:rPr lang="es-CO" sz="1400" dirty="0" smtClean="0">
                <a:solidFill>
                  <a:schemeClr val="bg1"/>
                </a:solidFill>
              </a:rPr>
              <a:t>. MS 3.18, p3.</a:t>
            </a:r>
            <a:endParaRPr lang="es-CO" sz="1400" dirty="0">
              <a:solidFill>
                <a:schemeClr val="bg1"/>
              </a:solidFill>
            </a:endParaRPr>
          </a:p>
        </p:txBody>
      </p:sp>
    </p:spTree>
    <p:extLst>
      <p:ext uri="{BB962C8B-B14F-4D97-AF65-F5344CB8AC3E}">
        <p14:creationId xmlns:p14="http://schemas.microsoft.com/office/powerpoint/2010/main" val="236257973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a:t>Mas Jehová cargó en él [Jesús] el pecado de todos nosotros. Isaías 53:6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98656"/>
            <a:ext cx="2571750" cy="326744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798656"/>
            <a:ext cx="2664296" cy="326744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491879" y="1931440"/>
            <a:ext cx="2133141" cy="2677656"/>
          </a:xfrm>
          <a:prstGeom prst="rect">
            <a:avLst/>
          </a:prstGeom>
        </p:spPr>
        <p:txBody>
          <a:bodyPr wrap="square">
            <a:spAutoFit/>
          </a:bodyPr>
          <a:lstStyle/>
          <a:p>
            <a:pPr algn="ctr"/>
            <a:r>
              <a:rPr lang="es-CO" sz="2400" b="1" dirty="0"/>
              <a:t>Quien llevó él mismo nuestros pecados en su cuerpo sobre el madero. </a:t>
            </a:r>
            <a:endParaRPr lang="es-CO" sz="2400" b="1" dirty="0" smtClean="0"/>
          </a:p>
          <a:p>
            <a:pPr algn="ctr"/>
            <a:r>
              <a:rPr lang="es-CO" sz="2400" b="1" dirty="0" smtClean="0">
                <a:solidFill>
                  <a:srgbClr val="FF0000"/>
                </a:solidFill>
              </a:rPr>
              <a:t>1 </a:t>
            </a:r>
            <a:r>
              <a:rPr lang="es-CO" sz="2400" b="1" dirty="0">
                <a:solidFill>
                  <a:srgbClr val="FF0000"/>
                </a:solidFill>
              </a:rPr>
              <a:t>Pedro </a:t>
            </a:r>
            <a:r>
              <a:rPr lang="es-CO" sz="2400" b="1" dirty="0" smtClean="0">
                <a:solidFill>
                  <a:srgbClr val="FF0000"/>
                </a:solidFill>
              </a:rPr>
              <a:t>2:24</a:t>
            </a:r>
            <a:endParaRPr lang="es-CO" sz="2400" b="1" dirty="0">
              <a:solidFill>
                <a:srgbClr val="FF0000"/>
              </a:solidFill>
            </a:endParaRPr>
          </a:p>
        </p:txBody>
      </p:sp>
      <p:sp>
        <p:nvSpPr>
          <p:cNvPr id="4" name="3 Rectángulo"/>
          <p:cNvSpPr/>
          <p:nvPr/>
        </p:nvSpPr>
        <p:spPr>
          <a:xfrm>
            <a:off x="539552" y="5375147"/>
            <a:ext cx="7614170"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dirty="0"/>
              <a:t>Al que no conoció pecado [Jesús], por nosotros [Dios Padre] lo hizo pecado, para que </a:t>
            </a:r>
            <a:r>
              <a:rPr lang="es-CO" sz="2400" b="1" dirty="0" smtClean="0"/>
              <a:t>nosotros fuésemos </a:t>
            </a:r>
            <a:r>
              <a:rPr lang="es-CO" sz="2400" b="1" dirty="0"/>
              <a:t>hechos justicia de Dios en él. </a:t>
            </a:r>
            <a:r>
              <a:rPr lang="es-CO" sz="2400" b="1" dirty="0">
                <a:solidFill>
                  <a:srgbClr val="FF0000"/>
                </a:solidFill>
              </a:rPr>
              <a:t>2 Corintios 5:21 </a:t>
            </a:r>
          </a:p>
        </p:txBody>
      </p:sp>
      <p:sp>
        <p:nvSpPr>
          <p:cNvPr id="5" name="4 Rectángulo"/>
          <p:cNvSpPr/>
          <p:nvPr/>
        </p:nvSpPr>
        <p:spPr>
          <a:xfrm>
            <a:off x="1075399" y="4108620"/>
            <a:ext cx="1745490" cy="369332"/>
          </a:xfrm>
          <a:prstGeom prst="rect">
            <a:avLst/>
          </a:prstGeom>
          <a:solidFill>
            <a:schemeClr val="accent4">
              <a:lumMod val="40000"/>
              <a:lumOff val="60000"/>
            </a:schemeClr>
          </a:solidFill>
        </p:spPr>
        <p:txBody>
          <a:bodyPr wrap="square">
            <a:spAutoFit/>
          </a:bodyPr>
          <a:lstStyle/>
          <a:p>
            <a:r>
              <a:rPr lang="es-CO" b="1" dirty="0"/>
              <a:t>O</a:t>
            </a:r>
            <a:r>
              <a:rPr lang="es-CO" b="1" dirty="0" smtClean="0"/>
              <a:t>cupo mi </a:t>
            </a:r>
            <a:r>
              <a:rPr lang="es-CO" b="1" dirty="0"/>
              <a:t>lugar </a:t>
            </a:r>
          </a:p>
        </p:txBody>
      </p:sp>
    </p:spTree>
    <p:extLst>
      <p:ext uri="{BB962C8B-B14F-4D97-AF65-F5344CB8AC3E}">
        <p14:creationId xmlns:p14="http://schemas.microsoft.com/office/powerpoint/2010/main" val="2833072433"/>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Ya que Dios debe de castigar el pecado, ¿a quién </a:t>
            </a:r>
            <a:r>
              <a:rPr lang="es-CO" b="1" dirty="0" smtClean="0"/>
              <a:t>castigaría?</a:t>
            </a:r>
            <a:endParaRPr lang="es-CO" b="1" dirty="0"/>
          </a:p>
        </p:txBody>
      </p:sp>
      <p:sp>
        <p:nvSpPr>
          <p:cNvPr id="3" name="2 Marcador de contenido"/>
          <p:cNvSpPr>
            <a:spLocks noGrp="1"/>
          </p:cNvSpPr>
          <p:nvPr>
            <p:ph idx="1"/>
          </p:nvPr>
        </p:nvSpPr>
        <p:spPr>
          <a:xfrm>
            <a:off x="457200" y="1600201"/>
            <a:ext cx="5122912" cy="3340967"/>
          </a:xfrm>
        </p:spPr>
        <p:txBody>
          <a:bodyPr>
            <a:normAutofit fontScale="92500" lnSpcReduction="20000"/>
          </a:bodyPr>
          <a:lstStyle/>
          <a:p>
            <a:pPr marL="0" indent="0">
              <a:buNone/>
            </a:pPr>
            <a:r>
              <a:rPr lang="es-CO" sz="2800" b="1" i="1" dirty="0"/>
              <a:t>PASO 2: SUBSTITUCION</a:t>
            </a:r>
            <a:r>
              <a:rPr lang="es-CO" sz="2800" dirty="0"/>
              <a:t> </a:t>
            </a:r>
            <a:br>
              <a:rPr lang="es-CO" sz="2800" dirty="0"/>
            </a:br>
            <a:r>
              <a:rPr lang="es-CO" sz="2800" b="1" i="1" dirty="0"/>
              <a:t>CRISTO MURIO EN NUESTRO LUGAR</a:t>
            </a:r>
            <a:endParaRPr lang="es-CO" sz="2800" dirty="0"/>
          </a:p>
          <a:p>
            <a:pPr lvl="1"/>
            <a:r>
              <a:rPr lang="es-CO" dirty="0"/>
              <a:t>Porque Dios tiene que castigar el pecado, él derramó su ira sobre Jesús en lugar de nosotros. Jesús llegó a ser nuestro "substituto". El fue castigado por nuestro pecados y murió en nuestro lugar. </a:t>
            </a:r>
          </a:p>
        </p:txBody>
      </p:sp>
      <p:pic>
        <p:nvPicPr>
          <p:cNvPr id="2050" name="Picture 2" descr="http://www.creationism.org/gospel/espanol/pg10aChristCrossPunis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772816"/>
            <a:ext cx="3065140" cy="316835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941168"/>
            <a:ext cx="1944216" cy="1898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83768" y="5085184"/>
            <a:ext cx="6305500" cy="175432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dirty="0"/>
              <a:t>Desde que Adán pecó en el Edén, </a:t>
            </a:r>
            <a:r>
              <a:rPr lang="es-CO" dirty="0" smtClean="0"/>
              <a:t>hasta </a:t>
            </a:r>
            <a:r>
              <a:rPr lang="es-CO" dirty="0"/>
              <a:t>la 2VC, primero, bajo el símbolo de un cordero, y después personalmente «Cristo, en medio de sus sufrimientos y del rechazo de que es objeto todos los días por parte de los hombres, observa a través de DOS MIL AÑOS A SU IGLESIA QUE EXISTIRÁ EN LOS </a:t>
            </a:r>
            <a:r>
              <a:rPr lang="es-CO" dirty="0" smtClean="0"/>
              <a:t>DÍAS </a:t>
            </a:r>
            <a:r>
              <a:rPr lang="es-CO" dirty="0"/>
              <a:t>FINALES, ANTES DEL FIN DE LA HISTORIA DE LA TIERRA». MS 3, 18 p3. </a:t>
            </a:r>
          </a:p>
        </p:txBody>
      </p:sp>
      <p:sp>
        <p:nvSpPr>
          <p:cNvPr id="5" name="4 Rectángulo"/>
          <p:cNvSpPr/>
          <p:nvPr/>
        </p:nvSpPr>
        <p:spPr>
          <a:xfrm>
            <a:off x="5752201" y="4615770"/>
            <a:ext cx="3037067" cy="307777"/>
          </a:xfrm>
          <a:prstGeom prst="rect">
            <a:avLst/>
          </a:prstGeom>
          <a:solidFill>
            <a:schemeClr val="accent2">
              <a:lumMod val="75000"/>
            </a:schemeClr>
          </a:solidFill>
        </p:spPr>
        <p:txBody>
          <a:bodyPr wrap="square">
            <a:spAutoFit/>
          </a:bodyPr>
          <a:lstStyle/>
          <a:p>
            <a:pPr algn="ctr"/>
            <a:r>
              <a:rPr lang="es-CO" sz="1400" b="1" dirty="0">
                <a:solidFill>
                  <a:srgbClr val="FFFF00"/>
                </a:solidFill>
              </a:rPr>
              <a:t>Seis mil años de historia del pecado</a:t>
            </a:r>
          </a:p>
        </p:txBody>
      </p:sp>
    </p:spTree>
    <p:extLst>
      <p:ext uri="{BB962C8B-B14F-4D97-AF65-F5344CB8AC3E}">
        <p14:creationId xmlns:p14="http://schemas.microsoft.com/office/powerpoint/2010/main" val="393566570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barn(inVertical)">
                                      <p:cBhvr>
                                        <p:cTn id="7" dur="500"/>
                                        <p:tgtEl>
                                          <p:spTgt spid="102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dirty="0"/>
              <a:t>Mas él herido fue por nuestras rebeliones, molido por nuestros pecados; el castigo de nuestra paz fue sobre él. </a:t>
            </a:r>
            <a:r>
              <a:rPr lang="es-CO" sz="3200" u="sng" dirty="0"/>
              <a:t>Isaías 53:5</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2276872"/>
            <a:ext cx="5472608" cy="4248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2026" y="2415948"/>
            <a:ext cx="2592288" cy="397031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Cerca de la hora novena, Jesús clamó a gran voz, diciendo: "Dios mío, Dios mío. ¿por qué me has desamparado?" </a:t>
            </a:r>
          </a:p>
          <a:p>
            <a:pPr algn="ctr"/>
            <a:r>
              <a:rPr lang="es-CO" sz="2800" dirty="0">
                <a:solidFill>
                  <a:srgbClr val="FF0000"/>
                </a:solidFill>
              </a:rPr>
              <a:t>Mateo 27:46</a:t>
            </a:r>
          </a:p>
        </p:txBody>
      </p:sp>
      <p:sp>
        <p:nvSpPr>
          <p:cNvPr id="5" name="4 Rectángulo"/>
          <p:cNvSpPr/>
          <p:nvPr/>
        </p:nvSpPr>
        <p:spPr>
          <a:xfrm>
            <a:off x="5724128" y="4586351"/>
            <a:ext cx="2952328" cy="1938992"/>
          </a:xfrm>
          <a:prstGeom prst="rect">
            <a:avLst/>
          </a:prstGeom>
          <a:solidFill>
            <a:schemeClr val="tx1"/>
          </a:solidFill>
        </p:spPr>
        <p:txBody>
          <a:bodyPr wrap="square">
            <a:spAutoFit/>
          </a:bodyPr>
          <a:lstStyle/>
          <a:p>
            <a:pPr algn="ctr"/>
            <a:r>
              <a:rPr lang="es-CO" sz="2000" b="1" dirty="0">
                <a:solidFill>
                  <a:schemeClr val="bg1"/>
                </a:solidFill>
              </a:rPr>
              <a:t>Ciertamente llevó él nuestras enfermedades, y sufrió nuestros dolores; y nosotros le tuvimos por azotado, por herido de Dios y </a:t>
            </a:r>
            <a:r>
              <a:rPr lang="es-CO" sz="2000" b="1" dirty="0" smtClean="0">
                <a:solidFill>
                  <a:schemeClr val="bg1"/>
                </a:solidFill>
              </a:rPr>
              <a:t>abatido </a:t>
            </a:r>
            <a:r>
              <a:rPr lang="es-CO" sz="2000" b="1" u="sng" dirty="0" smtClean="0">
                <a:solidFill>
                  <a:schemeClr val="bg1"/>
                </a:solidFill>
              </a:rPr>
              <a:t>Isa.53:4</a:t>
            </a:r>
            <a:r>
              <a:rPr lang="es-CO" sz="2000" b="1" dirty="0" smtClean="0">
                <a:solidFill>
                  <a:schemeClr val="bg1"/>
                </a:solidFill>
              </a:rPr>
              <a:t>.</a:t>
            </a:r>
            <a:endParaRPr lang="es-CO" sz="2000" b="1" dirty="0">
              <a:solidFill>
                <a:schemeClr val="bg1"/>
              </a:solidFill>
            </a:endParaRPr>
          </a:p>
        </p:txBody>
      </p:sp>
    </p:spTree>
    <p:extLst>
      <p:ext uri="{BB962C8B-B14F-4D97-AF65-F5344CB8AC3E}">
        <p14:creationId xmlns:p14="http://schemas.microsoft.com/office/powerpoint/2010/main" val="276163256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60648"/>
            <a:ext cx="8229600" cy="114300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smtClean="0"/>
              <a:t/>
            </a:r>
            <a:br>
              <a:rPr lang="es-CO" sz="2800" dirty="0" smtClean="0"/>
            </a:br>
            <a:r>
              <a:rPr lang="es-CO" sz="2800" b="1" dirty="0" smtClean="0"/>
              <a:t>LA </a:t>
            </a:r>
            <a:r>
              <a:rPr lang="es-CO" sz="2800" b="1" dirty="0"/>
              <a:t>MUERTE DE CRISTO PAGO TODOS NUESTROS PECADOS, Y SATISFIZO LA IRA Y LA JUSTICA DE DIOS </a:t>
            </a:r>
            <a:br>
              <a:rPr lang="es-CO" sz="2800" b="1" dirty="0"/>
            </a:br>
            <a:endParaRPr lang="es-CO" sz="2800" b="1" dirty="0"/>
          </a:p>
        </p:txBody>
      </p:sp>
      <p:sp>
        <p:nvSpPr>
          <p:cNvPr id="3" name="2 Marcador de contenido"/>
          <p:cNvSpPr>
            <a:spLocks noGrp="1"/>
          </p:cNvSpPr>
          <p:nvPr>
            <p:ph idx="1"/>
          </p:nvPr>
        </p:nvSpPr>
        <p:spPr>
          <a:xfrm>
            <a:off x="457200" y="1600200"/>
            <a:ext cx="4618856" cy="4781127"/>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b="1" i="1" dirty="0"/>
              <a:t>PASO 3: SATISFACCION</a:t>
            </a:r>
            <a:r>
              <a:rPr lang="es-CO" dirty="0"/>
              <a:t> </a:t>
            </a:r>
            <a:br>
              <a:rPr lang="es-CO" dirty="0"/>
            </a:br>
            <a:r>
              <a:rPr lang="es-CO" b="1" i="1" dirty="0"/>
              <a:t>(PROPICIACION</a:t>
            </a:r>
            <a:r>
              <a:rPr lang="es-CO" b="1" i="1" dirty="0" smtClean="0"/>
              <a:t>)</a:t>
            </a:r>
          </a:p>
          <a:p>
            <a:pPr lvl="1"/>
            <a:r>
              <a:rPr lang="es-CO" dirty="0"/>
              <a:t>Ya que Jesús murió por nuestros pecados, la justicia de Dios fue satisfecha. Cristo pagó por todos los pecados del hombre, y quien decida aceptar ese pago nunca tendrá que experimentar la eterna ira de Dios que viene sobre todo pecador. </a:t>
            </a:r>
          </a:p>
        </p:txBody>
      </p:sp>
      <p:pic>
        <p:nvPicPr>
          <p:cNvPr id="3074" name="Picture 2" descr="http://www.creationism.org/gospel/espanol/pg11aDebtPaidInFu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628800"/>
            <a:ext cx="3534928" cy="3888432"/>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64088" y="5661248"/>
            <a:ext cx="3534928" cy="707886"/>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000" b="1" dirty="0"/>
              <a:t>Los pecados acumulados de toda la vida.</a:t>
            </a:r>
          </a:p>
        </p:txBody>
      </p:sp>
    </p:spTree>
    <p:extLst>
      <p:ext uri="{BB962C8B-B14F-4D97-AF65-F5344CB8AC3E}">
        <p14:creationId xmlns:p14="http://schemas.microsoft.com/office/powerpoint/2010/main" val="316829393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00"/>
                                        <p:tgtEl>
                                          <p:spTgt spid="307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i="1" dirty="0"/>
              <a:t>La cuenta está cancelada.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556792"/>
            <a:ext cx="3754710" cy="48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556792"/>
            <a:ext cx="4248472" cy="48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797066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37987523"/>
              </p:ext>
            </p:extLst>
          </p:nvPr>
        </p:nvGraphicFramePr>
        <p:xfrm>
          <a:off x="457200" y="548680"/>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982668"/>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3">
              <a:lumMod val="40000"/>
              <a:lumOff val="60000"/>
            </a:schemeClr>
          </a:solidFill>
          <a:scene3d>
            <a:camera prst="orthographicFront"/>
            <a:lightRig rig="threePt" dir="t"/>
          </a:scene3d>
          <a:sp3d>
            <a:bevelT w="165100" prst="coolSlant"/>
          </a:sp3d>
        </p:spPr>
        <p:txBody>
          <a:bodyPr>
            <a:noAutofit/>
          </a:bodyPr>
          <a:lstStyle/>
          <a:p>
            <a:r>
              <a:rPr lang="es-CO" sz="2800" dirty="0"/>
              <a:t>ASI, JESUS HA DERRIBADO LA BARRERA ENTRE DIOS Y EL HOMBRE PORQUE PAGO POR LOS PECADOS POR MEDIO DE SU PROPIA MUERTE. </a:t>
            </a:r>
          </a:p>
        </p:txBody>
      </p:sp>
      <p:sp>
        <p:nvSpPr>
          <p:cNvPr id="3" name="2 Marcador de contenido"/>
          <p:cNvSpPr>
            <a:spLocks noGrp="1"/>
          </p:cNvSpPr>
          <p:nvPr>
            <p:ph idx="1"/>
          </p:nvPr>
        </p:nvSpPr>
        <p:spPr>
          <a:xfrm>
            <a:off x="827584" y="1725959"/>
            <a:ext cx="2890664" cy="4525963"/>
          </a:xfrm>
          <a:solidFill>
            <a:schemeClr val="accent3">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endParaRPr lang="es-CO" sz="3800" dirty="0" smtClean="0"/>
          </a:p>
          <a:p>
            <a:pPr marL="0" indent="0" algn="ctr">
              <a:buNone/>
            </a:pPr>
            <a:r>
              <a:rPr lang="es-CO" sz="3800" dirty="0" smtClean="0"/>
              <a:t>¿</a:t>
            </a:r>
            <a:r>
              <a:rPr lang="es-CO" sz="3800" dirty="0"/>
              <a:t>Por qué es la muerte de Cristo de tanto valor que puede pagar, no sólo por los pecados de usted, sino también por todos los de toda la raza humana en todas la </a:t>
            </a:r>
            <a:r>
              <a:rPr lang="es-CO" sz="3800" dirty="0" smtClean="0"/>
              <a:t>edades? Es por que….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956594"/>
            <a:ext cx="4356447" cy="406469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549652"/>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b="1" dirty="0"/>
              <a:t>JESUS ES </a:t>
            </a:r>
            <a:r>
              <a:rPr lang="es-CO" b="1" dirty="0" smtClean="0"/>
              <a:t>DIOS</a:t>
            </a:r>
            <a:endParaRPr lang="es-CO" b="1" dirty="0"/>
          </a:p>
        </p:txBody>
      </p:sp>
      <p:sp>
        <p:nvSpPr>
          <p:cNvPr id="3" name="2 Marcador de contenido"/>
          <p:cNvSpPr>
            <a:spLocks noGrp="1"/>
          </p:cNvSpPr>
          <p:nvPr>
            <p:ph idx="1"/>
          </p:nvPr>
        </p:nvSpPr>
        <p:spPr>
          <a:xfrm>
            <a:off x="457200" y="1600200"/>
            <a:ext cx="8229600" cy="4925144"/>
          </a:xfrm>
          <a:solidFill>
            <a:schemeClr val="tx2">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a:t>
            </a:r>
            <a:r>
              <a:rPr lang="es-CO" dirty="0"/>
              <a:t>Jesús es Dios</a:t>
            </a:r>
            <a:r>
              <a:rPr lang="es-CO" dirty="0" smtClean="0"/>
              <a:t>!</a:t>
            </a:r>
          </a:p>
          <a:p>
            <a:pPr marL="0" indent="0" algn="ctr">
              <a:buNone/>
            </a:pPr>
            <a:r>
              <a:rPr lang="es-CO" dirty="0" smtClean="0"/>
              <a:t>¡</a:t>
            </a:r>
            <a:r>
              <a:rPr lang="es-CO" dirty="0"/>
              <a:t>Es eternamente igual al Padre en todo</a:t>
            </a:r>
            <a:r>
              <a:rPr lang="es-CO" dirty="0" smtClean="0"/>
              <a:t>!</a:t>
            </a:r>
          </a:p>
          <a:p>
            <a:pPr marL="0" indent="0" algn="ctr">
              <a:buNone/>
            </a:pPr>
            <a:r>
              <a:rPr lang="es-CO" dirty="0" smtClean="0"/>
              <a:t> </a:t>
            </a:r>
            <a:r>
              <a:rPr lang="es-CO" dirty="0"/>
              <a:t>El llegó a ser hombre para que pudiera morir por nuestros pecados, pero nunca dejó de ser Dios. </a:t>
            </a:r>
          </a:p>
          <a:p>
            <a:endParaRPr lang="es-CO" b="1" dirty="0" smtClean="0"/>
          </a:p>
          <a:p>
            <a:pPr marL="0" indent="0" algn="ctr">
              <a:buNone/>
            </a:pPr>
            <a:r>
              <a:rPr lang="es-CO" b="1" dirty="0" smtClean="0"/>
              <a:t>«Entonces </a:t>
            </a:r>
            <a:r>
              <a:rPr lang="es-CO" b="1" dirty="0"/>
              <a:t>Tomás respondió y le dijo: ¡Señor mío, y Dios mío! Jesús le dijo: Porque me has visto, Tomás, creíste; bienaventurados los que no vieron, y </a:t>
            </a:r>
            <a:r>
              <a:rPr lang="es-CO" b="1" dirty="0" smtClean="0"/>
              <a:t>creyeron».</a:t>
            </a:r>
            <a:r>
              <a:rPr lang="es-CO" dirty="0" smtClean="0"/>
              <a:t> </a:t>
            </a:r>
          </a:p>
          <a:p>
            <a:pPr marL="0" indent="0" algn="ctr">
              <a:buNone/>
            </a:pPr>
            <a:r>
              <a:rPr lang="es-CO" u="sng" dirty="0" smtClean="0">
                <a:solidFill>
                  <a:srgbClr val="FF0000"/>
                </a:solidFill>
              </a:rPr>
              <a:t>Juan </a:t>
            </a:r>
            <a:r>
              <a:rPr lang="es-CO" u="sng" dirty="0">
                <a:solidFill>
                  <a:srgbClr val="FF0000"/>
                </a:solidFill>
              </a:rPr>
              <a:t>20 :28-29 </a:t>
            </a:r>
          </a:p>
          <a:p>
            <a:pPr marL="0" indent="0">
              <a:buNone/>
            </a:pPr>
            <a:endParaRPr lang="es-CO" dirty="0" smtClean="0"/>
          </a:p>
          <a:p>
            <a:pPr marL="0" indent="0" algn="ctr">
              <a:buNone/>
            </a:pPr>
            <a:r>
              <a:rPr lang="es-CO" dirty="0" smtClean="0"/>
              <a:t>Si desea saber más, (vea </a:t>
            </a:r>
            <a:r>
              <a:rPr lang="es-CO" dirty="0">
                <a:solidFill>
                  <a:srgbClr val="FF0000"/>
                </a:solidFill>
              </a:rPr>
              <a:t>Juan 1:1; 8:58; 10:30; 1 Timoteo 3:16; Tito 2:13; Colosenses 2:2; Hebreos 1:8</a:t>
            </a:r>
            <a:r>
              <a:rPr lang="es-CO" dirty="0"/>
              <a:t>) </a:t>
            </a:r>
          </a:p>
          <a:p>
            <a:endParaRPr lang="es-CO" dirty="0"/>
          </a:p>
        </p:txBody>
      </p:sp>
    </p:spTree>
    <p:extLst>
      <p:ext uri="{BB962C8B-B14F-4D97-AF65-F5344CB8AC3E}">
        <p14:creationId xmlns:p14="http://schemas.microsoft.com/office/powerpoint/2010/main" val="2477342523"/>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600" dirty="0"/>
              <a:t>Los que niegan la deidad de Jesús sufrirán la condenación eterna. Jesús dijo: </a:t>
            </a:r>
          </a:p>
        </p:txBody>
      </p:sp>
      <p:sp>
        <p:nvSpPr>
          <p:cNvPr id="3" name="2 Marcador de contenido"/>
          <p:cNvSpPr>
            <a:spLocks noGrp="1"/>
          </p:cNvSpPr>
          <p:nvPr>
            <p:ph idx="1"/>
          </p:nvPr>
        </p:nvSpPr>
        <p:spPr>
          <a:xfrm>
            <a:off x="395536" y="1734575"/>
            <a:ext cx="3538736" cy="4525963"/>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a:t>
            </a:r>
            <a:r>
              <a:rPr lang="es-CO" dirty="0"/>
              <a:t>vosotros sois de abajo, yo soy de arriba; vosotros sois de este mundo, yo no soy de este mundo. Por eso os dije que moriréis en vuestros pecados; porque si no creéis que yo soy, en vuestros pecados moriréis. </a:t>
            </a:r>
            <a:endParaRPr lang="es-CO" dirty="0" smtClean="0"/>
          </a:p>
          <a:p>
            <a:pPr marL="0" indent="0" algn="ctr">
              <a:buNone/>
            </a:pPr>
            <a:r>
              <a:rPr lang="es-CO" sz="3300" b="1" u="sng" dirty="0" smtClean="0"/>
              <a:t>Juan </a:t>
            </a:r>
            <a:r>
              <a:rPr lang="es-CO" sz="3300" b="1" u="sng" dirty="0"/>
              <a:t>8 :23-24 </a:t>
            </a:r>
          </a:p>
          <a:p>
            <a:endParaRPr lang="es-CO" dirty="0"/>
          </a:p>
        </p:txBody>
      </p:sp>
      <p:sp>
        <p:nvSpPr>
          <p:cNvPr id="4" name="3 Rectángulo"/>
          <p:cNvSpPr/>
          <p:nvPr/>
        </p:nvSpPr>
        <p:spPr>
          <a:xfrm>
            <a:off x="4198602" y="4653136"/>
            <a:ext cx="4572000" cy="1631216"/>
          </a:xfrm>
          <a:prstGeom prst="rect">
            <a:avLst/>
          </a:prstGeom>
          <a:solidFill>
            <a:schemeClr val="accent4">
              <a:lumMod val="40000"/>
              <a:lumOff val="60000"/>
            </a:schemeClr>
          </a:solidFill>
          <a:scene3d>
            <a:camera prst="orthographicFront"/>
            <a:lightRig rig="threePt" dir="t"/>
          </a:scene3d>
          <a:sp3d>
            <a:bevelT w="165100" prst="coolSlant"/>
          </a:sp3d>
        </p:spPr>
        <p:txBody>
          <a:bodyPr>
            <a:spAutoFit/>
          </a:bodyPr>
          <a:lstStyle/>
          <a:p>
            <a:pPr algn="ctr"/>
            <a:r>
              <a:rPr lang="es-CO" sz="2000" b="1" dirty="0" smtClean="0"/>
              <a:t>El hombre tiene libre albedrío, o sea. Tiene libertad de escoger, creer o no creer. </a:t>
            </a:r>
            <a:r>
              <a:rPr lang="es-CO" sz="2000" b="1" dirty="0" smtClean="0">
                <a:solidFill>
                  <a:srgbClr val="FF0000"/>
                </a:solidFill>
              </a:rPr>
              <a:t>(vea </a:t>
            </a:r>
            <a:r>
              <a:rPr lang="es-CO" sz="2000" b="1" dirty="0">
                <a:solidFill>
                  <a:srgbClr val="FF0000"/>
                </a:solidFill>
              </a:rPr>
              <a:t>Juan 11:25-27; 20:31; Hechos 9:20; 16:30-31; 1 Juan 5:13) </a:t>
            </a:r>
            <a:br>
              <a:rPr lang="es-CO" sz="2000" b="1" dirty="0">
                <a:solidFill>
                  <a:srgbClr val="FF0000"/>
                </a:solidFill>
              </a:rPr>
            </a:br>
            <a:endParaRPr lang="es-CO" sz="2000"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772816"/>
            <a:ext cx="4257253"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524328" y="1803687"/>
            <a:ext cx="1088901" cy="1323439"/>
          </a:xfrm>
          <a:prstGeom prst="rect">
            <a:avLst/>
          </a:prstGeom>
          <a:solidFill>
            <a:schemeClr val="accent4">
              <a:lumMod val="40000"/>
              <a:lumOff val="60000"/>
            </a:schemeClr>
          </a:solidFill>
        </p:spPr>
        <p:txBody>
          <a:bodyPr wrap="square">
            <a:spAutoFit/>
          </a:bodyPr>
          <a:lstStyle/>
          <a:p>
            <a:r>
              <a:rPr lang="es-CO" sz="2000" b="1" dirty="0"/>
              <a:t>¡Señor mío, y Dios mío!</a:t>
            </a:r>
          </a:p>
        </p:txBody>
      </p:sp>
    </p:spTree>
    <p:extLst>
      <p:ext uri="{BB962C8B-B14F-4D97-AF65-F5344CB8AC3E}">
        <p14:creationId xmlns:p14="http://schemas.microsoft.com/office/powerpoint/2010/main" val="428552067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i="1" dirty="0">
                <a:effectLst>
                  <a:outerShdw blurRad="38100" dist="38100" dir="2700000" algn="tl">
                    <a:srgbClr val="000000">
                      <a:alpha val="43137"/>
                    </a:srgbClr>
                  </a:outerShdw>
                </a:effectLst>
              </a:rPr>
              <a:t>¿POR QUE DIOS SE HIZO HOMBRE? </a:t>
            </a:r>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smtClean="0"/>
              <a:t>Hemos aprendido aquí que </a:t>
            </a:r>
            <a:r>
              <a:rPr lang="es-CO" dirty="0"/>
              <a:t>Dios es infinitamente santo, y que por ello, el más "pequeño" pecado es </a:t>
            </a:r>
            <a:r>
              <a:rPr lang="es-CO" dirty="0" smtClean="0"/>
              <a:t>ofensivo </a:t>
            </a:r>
            <a:r>
              <a:rPr lang="es-CO" dirty="0"/>
              <a:t>a él. </a:t>
            </a:r>
            <a:endParaRPr lang="es-CO" dirty="0" smtClean="0"/>
          </a:p>
          <a:p>
            <a:pPr marL="0" indent="0" algn="ctr">
              <a:buNone/>
            </a:pPr>
            <a:r>
              <a:rPr lang="es-CO" dirty="0" smtClean="0"/>
              <a:t>Como </a:t>
            </a:r>
            <a:r>
              <a:rPr lang="es-CO" dirty="0"/>
              <a:t>resultado, un pago infinito tiene que ser hecho por los pecados de cada persona. </a:t>
            </a:r>
            <a:r>
              <a:rPr lang="es-CO" dirty="0" smtClean="0"/>
              <a:t>Un </a:t>
            </a:r>
            <a:r>
              <a:rPr lang="es-CO" dirty="0"/>
              <a:t>pago infinito tiene que ser hecho por los pecados de cada hombre. </a:t>
            </a:r>
            <a:endParaRPr lang="es-CO" dirty="0" smtClean="0"/>
          </a:p>
          <a:p>
            <a:pPr marL="0" indent="0" algn="ctr">
              <a:buNone/>
            </a:pPr>
            <a:r>
              <a:rPr lang="es-CO" dirty="0" smtClean="0"/>
              <a:t>Dios </a:t>
            </a:r>
            <a:r>
              <a:rPr lang="es-CO" dirty="0"/>
              <a:t>le permite </a:t>
            </a:r>
            <a:r>
              <a:rPr lang="es-CO" dirty="0" smtClean="0"/>
              <a:t>a usted decidir </a:t>
            </a:r>
            <a:r>
              <a:rPr lang="es-CO" dirty="0"/>
              <a:t>por sí mismo cuál plan de pago prefiere. . . a Jesucristo </a:t>
            </a:r>
            <a:r>
              <a:rPr lang="es-CO" dirty="0" smtClean="0"/>
              <a:t>y tener vida eterna, o vivir en pecado y tener una muerte eterna. </a:t>
            </a:r>
            <a:endParaRPr lang="es-CO" dirty="0"/>
          </a:p>
          <a:p>
            <a:endParaRPr lang="es-CO" dirty="0"/>
          </a:p>
        </p:txBody>
      </p:sp>
    </p:spTree>
    <p:extLst>
      <p:ext uri="{BB962C8B-B14F-4D97-AF65-F5344CB8AC3E}">
        <p14:creationId xmlns:p14="http://schemas.microsoft.com/office/powerpoint/2010/main" val="153829686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Solo hay dos opciones:</a:t>
            </a:r>
            <a:br>
              <a:rPr lang="es-CO" dirty="0" smtClean="0"/>
            </a:br>
            <a:r>
              <a:rPr lang="es-CO" dirty="0" smtClean="0"/>
              <a:t>Si eliges a Cristo que sea por amor.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988840"/>
            <a:ext cx="2808312" cy="339795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988840"/>
            <a:ext cx="2808312" cy="339795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988841"/>
            <a:ext cx="2664296" cy="337199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1500" y="5661248"/>
            <a:ext cx="8892988" cy="830997"/>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dirty="0" smtClean="0"/>
              <a:t>De todos los seres creados solo el hombre tiene libre albedrío, Dios </a:t>
            </a:r>
            <a:r>
              <a:rPr lang="es-CO" sz="2400" b="1" dirty="0"/>
              <a:t>te ama tanto que te permite </a:t>
            </a:r>
            <a:r>
              <a:rPr lang="es-CO" sz="2400" b="1" dirty="0" smtClean="0"/>
              <a:t>elegir lo que deseas, aquí y ahora. </a:t>
            </a:r>
            <a:endParaRPr lang="es-CO" sz="2400" b="1" dirty="0"/>
          </a:p>
        </p:txBody>
      </p:sp>
    </p:spTree>
    <p:extLst>
      <p:ext uri="{BB962C8B-B14F-4D97-AF65-F5344CB8AC3E}">
        <p14:creationId xmlns:p14="http://schemas.microsoft.com/office/powerpoint/2010/main" val="37612808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isometricOffAxis1Right"/>
            <a:lightRig rig="threePt" dir="t"/>
          </a:scene3d>
          <a:sp3d>
            <a:bevelT w="165100" prst="coolSlant"/>
          </a:sp3d>
        </p:spPr>
        <p:txBody>
          <a:bodyPr>
            <a:normAutofit/>
          </a:bodyPr>
          <a:lstStyle/>
          <a:p>
            <a:r>
              <a:rPr lang="es-CO" sz="4800" b="1" i="1" dirty="0" smtClean="0"/>
              <a:t>Recuerda</a:t>
            </a:r>
            <a:endParaRPr lang="es-CO" sz="4800" b="1" i="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72817"/>
            <a:ext cx="6984776" cy="4464496"/>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03648" y="4221088"/>
            <a:ext cx="4968552" cy="2554545"/>
          </a:xfrm>
          <a:prstGeom prst="rect">
            <a:avLst/>
          </a:prstGeom>
          <a:scene3d>
            <a:camera prst="isometricOffAxis1Right"/>
            <a:lightRig rig="threePt" dir="t"/>
          </a:scene3d>
        </p:spPr>
        <p:txBody>
          <a:bodyPr wrap="square">
            <a:spAutoFit/>
          </a:bodyPr>
          <a:lstStyle/>
          <a:p>
            <a:r>
              <a:rPr lang="es-CO" sz="3200" b="1" dirty="0">
                <a:solidFill>
                  <a:schemeClr val="bg1"/>
                </a:solidFill>
                <a:latin typeface="Copperplate Gothic Light" pitchFamily="34" charset="0"/>
              </a:rPr>
              <a:t>Dios te ama y no quiere perderte, pero eres tu el que tiene que decidir</a:t>
            </a:r>
            <a:br>
              <a:rPr lang="es-CO" sz="3200" b="1" dirty="0">
                <a:solidFill>
                  <a:schemeClr val="bg1"/>
                </a:solidFill>
                <a:latin typeface="Copperplate Gothic Light" pitchFamily="34" charset="0"/>
              </a:rPr>
            </a:br>
            <a:endParaRPr lang="es-CO" sz="3200" b="1" dirty="0">
              <a:solidFill>
                <a:schemeClr val="bg1"/>
              </a:solidFill>
              <a:latin typeface="Copperplate Gothic Light" pitchFamily="34" charset="0"/>
            </a:endParaRPr>
          </a:p>
        </p:txBody>
      </p:sp>
    </p:spTree>
    <p:extLst>
      <p:ext uri="{BB962C8B-B14F-4D97-AF65-F5344CB8AC3E}">
        <p14:creationId xmlns:p14="http://schemas.microsoft.com/office/powerpoint/2010/main" val="3336504209"/>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425</TotalTime>
  <Words>923</Words>
  <Application>Microsoft Office PowerPoint</Application>
  <PresentationFormat>Presentación en pantalla (4:3)</PresentationFormat>
  <Paragraphs>57</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CRISTO NUESTRO FIADOR</vt:lpstr>
      <vt:lpstr>   CRISTO LLEVO NUESTROS PECADOS SOBRE SI MISMO   </vt:lpstr>
      <vt:lpstr>Mas Jehová cargó en él [Jesús] el pecado de todos nosotros. Isaías 53:6 </vt:lpstr>
      <vt:lpstr>Ya que Dios debe de castigar el pecado, ¿a quién castigaría?</vt:lpstr>
      <vt:lpstr>Mas él herido fue por nuestras rebeliones, molido por nuestros pecados; el castigo de nuestra paz fue sobre él. Isaías 53:5</vt:lpstr>
      <vt:lpstr> LA MUERTE DE CRISTO PAGO TODOS NUESTROS PECADOS, Y SATISFIZO LA IRA Y LA JUSTICA DE DIOS  </vt:lpstr>
      <vt:lpstr>La cuenta está cancelada. </vt:lpstr>
      <vt:lpstr>Presentación de PowerPoint</vt:lpstr>
      <vt:lpstr>ASI, JESUS HA DERRIBADO LA BARRERA ENTRE DIOS Y EL HOMBRE PORQUE PAGO POR LOS PECADOS POR MEDIO DE SU PROPIA MUERTE. </vt:lpstr>
      <vt:lpstr>JESUS ES DIOS</vt:lpstr>
      <vt:lpstr>Los que niegan la deidad de Jesús sufrirán la condenación eterna. Jesús dijo: </vt:lpstr>
      <vt:lpstr>¿POR QUE DIOS SE HIZO HOMBRE? </vt:lpstr>
      <vt:lpstr>Solo hay dos opciones: Si eliges a Cristo que sea por amor. </vt:lpstr>
      <vt:lpstr>Recuerda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CRISTO NUESTRO FIADOR</dc:title>
  <dc:creator>FAMILIA FIERRO CH</dc:creator>
  <cp:lastModifiedBy>TEMAS DE FE</cp:lastModifiedBy>
  <cp:revision>64</cp:revision>
  <dcterms:created xsi:type="dcterms:W3CDTF">2013-11-18T01:38:26Z</dcterms:created>
  <dcterms:modified xsi:type="dcterms:W3CDTF">2016-05-15T21:07:20Z</dcterms:modified>
</cp:coreProperties>
</file>